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64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6" r:id="rId11"/>
    <p:sldId id="277" r:id="rId12"/>
    <p:sldId id="272" r:id="rId13"/>
    <p:sldId id="273" r:id="rId14"/>
    <p:sldId id="274" r:id="rId15"/>
    <p:sldId id="275" r:id="rId16"/>
  </p:sldIdLst>
  <p:sldSz cx="12192000" cy="6858000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ander, Alex - DCF" initials="KA-D" lastIdx="1" clrIdx="0">
    <p:extLst>
      <p:ext uri="{19B8F6BF-5375-455C-9EA6-DF929625EA0E}">
        <p15:presenceInfo xmlns:p15="http://schemas.microsoft.com/office/powerpoint/2012/main" userId="S::alex.kiander1@wisconsin.gov::7f38bb90-15ea-4fff-82a7-3da33af320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45D5B-251E-49D9-8559-FCEDBE8574F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8DB0E-CA72-4AA4-83D1-162B362EB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1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2D64-6B5B-47F2-AF40-CD6A2A230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89F8B-B55E-4F1D-A0EC-026DC1929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4E8AC-D4D7-4E36-805A-2AF15FB1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BC9E-6A4A-4F4A-AA24-31C67029A560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D777E-A29A-4DB8-ACFB-991259CB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6DB65-AD51-4E5B-A862-70E515D3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2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4DA7C7-6C69-4DA4-9088-6BA74AFB3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A9A82-B459-4EDF-A9B8-58FAE8C7B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0DA14-1BFF-4FA6-BFE7-B2AED142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1ACD-CAB6-46D3-92FF-8EC17F92ECB5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9DD15-9B20-4C0A-B336-8CEF89908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474A0-612D-4F87-BCA5-18E8ADAB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6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1810-288E-4328-9AE1-1F1D10600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08F5F-3687-426B-ABD4-7246F12C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07C4-F520-48EE-803F-CF0FCD20F33D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0250F-923F-4024-9C4D-4D89DB85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EC5ED-0750-4BD0-AEA5-3AB5CEB2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1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BE42-3D21-47F4-B4A7-3761A57F9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7629"/>
            <a:ext cx="10515600" cy="2852737"/>
          </a:xfrm>
        </p:spPr>
        <p:txBody>
          <a:bodyPr anchor="b"/>
          <a:lstStyle>
            <a:lvl1pPr>
              <a:defRPr sz="60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A2A40-A7B6-4533-A4D7-C833662AA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473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F6D75-BBDA-4068-BD44-569266AA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2CAA-2D48-4CEA-B782-E2CDF75D4E23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29BBD-5B9B-4BB2-B678-B78AEC45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F4D8F-2467-411C-837E-728E8B86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6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7CCC-C2B5-4148-ABE7-72980B73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4FFC-D7A9-4DF4-8FD2-6C166548F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5B156-B4E9-43C9-B2CC-899F607E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926A-F9C5-45A5-8799-B8D543E8E594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D28D-8240-48DD-A14D-4CFC3E72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A31E1-8876-4945-B79E-E0CDF06B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8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97939-CC79-40B7-B217-C16904FE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50316-8C36-464F-BCA1-D65E6D037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884D7-D305-4220-85EF-B94B03D6E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59304-E82A-49AD-BB1B-77DE0801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4482-7C0E-4A6E-8D23-3590ED522ED6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6FAAF-0F33-40D4-86AB-0710FFD0B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50C54-C3D4-4819-A2C1-78FE47C7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4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E766C-8332-4785-9A23-B84564CE6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321D0-B2AE-4E97-ADB4-8AD16B181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05A4-5754-43F7-B11F-5BDB66E1BEBD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4BC63-31B3-4D6B-8250-93A651B0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D1ADD-5240-470E-8DEB-0EF1B4C4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F09CB-B6F0-4F9F-BCA0-4B3A7484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F4DD-8229-44D5-B50C-7A49E20AB3F2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4D478-3D19-4F59-9F46-CCC43B7C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1C9A9-3A2B-4D76-8E8C-3F0749F8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411BC-94EA-4A42-B982-587BCDC7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70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CFA06-F7DC-4A10-B52A-5A2CF558F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65116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2D19B-2B3D-4FB8-9772-B482AB1DB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8A2D4-2D66-4FBA-B34B-08373C26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303F-85F7-4D44-85C1-FFC8FA56E749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05992-373F-40F8-9698-F33DC1D4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46321-5EB2-456F-A8FE-13099624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7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A1CC5-941F-4E03-ACFC-E90FBB880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26076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88382-4DE6-4F7D-BD56-B03088CDD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72505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A9633-5FFF-479B-A661-2DF6ACF7B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F92CA-33D6-4EFD-8E42-8B34698A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2DA0-6BFF-4BFE-983C-6F5B01462E0A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AAAD8-2AFF-4CF4-80C8-74B79FEB7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311BC-13A1-42D6-B046-235B34449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1ED3-8BE0-4264-8326-2282EE3A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CC7F1-1BF0-4642-B012-CEA027CB1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5A5D1-6BE9-4308-92E0-5044BBE2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224-7BF9-4BA1-8832-E0ABC7FCCE17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1F4C0-0538-40E0-8EE3-7D2D2F65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99778-E987-43EC-92D2-A12213A2B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5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25C937-427C-4D6E-8F83-9EF3F0BD6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963E5-204F-42DE-921B-9097D0BCE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76EE5-8312-4FEE-926C-BECE07799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8D82-A551-48BB-8761-95D452DD6B80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C0EA7-241E-4DB6-9343-B7A153E74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206F3-5D95-433F-9866-5E558BF23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93CD2-3739-484B-BF98-89F24E26B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6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civil-rights/index.htm" TargetMode="External"/><Relationship Id="rId2" Type="http://schemas.openxmlformats.org/officeDocument/2006/relationships/hyperlink" Target="https://dcf.wisconsin.gov/civilrights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B2CD-463B-47A9-AB16-D33B2E4F1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56397"/>
          </a:xfrm>
        </p:spPr>
        <p:txBody>
          <a:bodyPr>
            <a:normAutofit/>
          </a:bodyPr>
          <a:lstStyle/>
          <a:p>
            <a:r>
              <a:rPr lang="en-US" dirty="0"/>
              <a:t>Civil Rights Requirements for 2022-2025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A90226-C011-4DBD-9196-2BED2427E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9319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378E-E757-400A-A95F-0BB6A9119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Rights Data Analysis,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9FA10-E15C-46B3-B30D-EAA55EB32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7464"/>
            <a:ext cx="10515600" cy="4549499"/>
          </a:xfrm>
        </p:spPr>
        <p:txBody>
          <a:bodyPr/>
          <a:lstStyle/>
          <a:p>
            <a:r>
              <a:rPr lang="en-US" dirty="0"/>
              <a:t>DCF developing a dashboard for the Census data</a:t>
            </a:r>
          </a:p>
          <a:p>
            <a:pPr lvl="1"/>
            <a:r>
              <a:rPr lang="en-US" dirty="0"/>
              <a:t>Sorts data for families, income and language</a:t>
            </a:r>
          </a:p>
          <a:p>
            <a:pPr lvl="1"/>
            <a:r>
              <a:rPr lang="en-US" dirty="0"/>
              <a:t>Use dashboard to get potentially eligible population</a:t>
            </a:r>
          </a:p>
          <a:p>
            <a:r>
              <a:rPr lang="en-US" dirty="0"/>
              <a:t>Use program data reports or local data sources to identify the persons served</a:t>
            </a:r>
          </a:p>
          <a:p>
            <a:r>
              <a:rPr lang="en-US" dirty="0"/>
              <a:t>Compare persons served with potentially eligible to identify discrepancies</a:t>
            </a:r>
          </a:p>
          <a:p>
            <a:r>
              <a:rPr lang="en-US" dirty="0"/>
              <a:t>Analyze discrepancies to make services more accessible and reduce disproportionality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A17C8-C681-4337-8E2F-088F28184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1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46115-F093-4CEA-AC80-F9614F8FA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Rights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CEB3B-9085-44DE-B53D-65D8253F4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297"/>
            <a:ext cx="10515600" cy="4574666"/>
          </a:xfrm>
        </p:spPr>
        <p:txBody>
          <a:bodyPr/>
          <a:lstStyle/>
          <a:p>
            <a:r>
              <a:rPr lang="en-US" dirty="0"/>
              <a:t>Staff of agencies receiving federal funds must complete civil rights training</a:t>
            </a:r>
          </a:p>
          <a:p>
            <a:r>
              <a:rPr lang="en-US" dirty="0"/>
              <a:t>New staff take in first year, refresher for all staff every 3 years</a:t>
            </a:r>
          </a:p>
          <a:p>
            <a:pPr lvl="1"/>
            <a:r>
              <a:rPr lang="en-US" dirty="0"/>
              <a:t>Refresher training every year for USDA programs - Food Share and WIC</a:t>
            </a:r>
          </a:p>
          <a:p>
            <a:r>
              <a:rPr lang="en-US" dirty="0"/>
              <a:t>On-line training available for child care, child support and W-2 staff through Partner Training Team</a:t>
            </a:r>
          </a:p>
          <a:p>
            <a:r>
              <a:rPr lang="en-US" dirty="0"/>
              <a:t>Child welfare, youth justice and other programs must provide their own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EE46E-E8BF-4DFF-83F6-AF86ECDD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719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A2E64-0924-44E3-8685-AC1697CF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Rights Monitoring and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A4873-0B12-45D7-A9EB-536B7FCD6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519"/>
            <a:ext cx="10515600" cy="4591444"/>
          </a:xfrm>
        </p:spPr>
        <p:txBody>
          <a:bodyPr/>
          <a:lstStyle/>
          <a:p>
            <a:r>
              <a:rPr lang="en-US" dirty="0"/>
              <a:t>State agencies may monitor contract agencies</a:t>
            </a:r>
          </a:p>
          <a:p>
            <a:pPr lvl="1"/>
            <a:r>
              <a:rPr lang="en-US" dirty="0"/>
              <a:t>Desk monitoring - review CRC Plan and ask for information from agency</a:t>
            </a:r>
          </a:p>
          <a:p>
            <a:pPr lvl="1"/>
            <a:r>
              <a:rPr lang="en-US" dirty="0"/>
              <a:t>On-site monitoring – review plan, ask for information, and evaluate accessibility of agency services</a:t>
            </a:r>
          </a:p>
          <a:p>
            <a:r>
              <a:rPr lang="en-US" dirty="0"/>
              <a:t>Applicants and recipients of services can file a discrimination complaint if denied service or treated differentially</a:t>
            </a:r>
          </a:p>
          <a:p>
            <a:pPr lvl="1"/>
            <a:r>
              <a:rPr lang="en-US" dirty="0"/>
              <a:t>Can file complaints with local agency, state agency or federal agency</a:t>
            </a:r>
          </a:p>
          <a:p>
            <a:pPr lvl="1"/>
            <a:r>
              <a:rPr lang="en-US" dirty="0"/>
              <a:t>Local agency must provide information about case if contacted by state or federal agencies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50205-672D-4AB7-A1E9-A6471E9E1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34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7B287-CBA6-42A0-A1F0-AFAF6A7EE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CD6D7-1715-42F4-8401-62F4D4C73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4616611"/>
          </a:xfrm>
        </p:spPr>
        <p:txBody>
          <a:bodyPr/>
          <a:lstStyle/>
          <a:p>
            <a:r>
              <a:rPr lang="en-US" dirty="0"/>
              <a:t>Subcontractors</a:t>
            </a:r>
          </a:p>
          <a:p>
            <a:pPr lvl="1"/>
            <a:r>
              <a:rPr lang="en-US" dirty="0"/>
              <a:t>Local agencies responsible for getting CRC LOAs from subcontractors</a:t>
            </a:r>
          </a:p>
          <a:p>
            <a:pPr lvl="1"/>
            <a:r>
              <a:rPr lang="en-US" dirty="0"/>
              <a:t>Can use DCF/DHS LOA and CRC Plan formats with subcontractors</a:t>
            </a:r>
          </a:p>
          <a:p>
            <a:r>
              <a:rPr lang="en-US" dirty="0"/>
              <a:t>Affirmative Actions Plans</a:t>
            </a:r>
          </a:p>
          <a:p>
            <a:pPr lvl="1"/>
            <a:r>
              <a:rPr lang="en-US" dirty="0"/>
              <a:t>Contractors file annually with state agency providing funding</a:t>
            </a:r>
          </a:p>
          <a:p>
            <a:pPr lvl="1"/>
            <a:r>
              <a:rPr lang="en-US" dirty="0"/>
              <a:t>Affirmative Action Plan format issued by State of WI DOA</a:t>
            </a:r>
          </a:p>
          <a:p>
            <a:r>
              <a:rPr lang="en-US" dirty="0"/>
              <a:t>Supplier Diversity Reports</a:t>
            </a:r>
          </a:p>
          <a:p>
            <a:pPr lvl="1"/>
            <a:r>
              <a:rPr lang="en-US" dirty="0"/>
              <a:t>Submit expenditure information to state agency finance unit</a:t>
            </a:r>
          </a:p>
          <a:p>
            <a:pPr lvl="1"/>
            <a:r>
              <a:rPr lang="en-US" dirty="0"/>
              <a:t>Vendors register with State of WI DOA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1BCF6-E016-4481-AA42-9E7E7B10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45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B706-4119-4389-B2BA-B33ED54E2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780F1-5AFF-4385-A66D-66FAA25C0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DCF Civil Rights Compliance</a:t>
            </a:r>
          </a:p>
          <a:p>
            <a:pPr lvl="1"/>
            <a:r>
              <a:rPr lang="en-US" dirty="0">
                <a:hlinkClick r:id="rId2"/>
              </a:rPr>
              <a:t>https://dcf.wisconsin.gov/civilrights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DHS Civil Rights Compliance</a:t>
            </a:r>
          </a:p>
          <a:p>
            <a:pPr lvl="1"/>
            <a:r>
              <a:rPr lang="en-US" dirty="0">
                <a:hlinkClick r:id="rId3"/>
              </a:rPr>
              <a:t>https://www.dhs.wisconsin.gov/civil-rights/index.htm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329888-44AA-4C26-9FF1-F2E8D499A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30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4130-A016-4FE4-BE9E-0AB2F49C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0332"/>
          </a:xfrm>
        </p:spPr>
        <p:txBody>
          <a:bodyPr/>
          <a:lstStyle/>
          <a:p>
            <a:pPr algn="ctr"/>
            <a:r>
              <a:rPr lang="en-US" dirty="0"/>
              <a:t>Questions 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FA54D8-836A-4645-B402-165E3844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3AC5-F3A4-4198-9D7E-A883E880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5C05-C592-493D-91FA-0E1B9D37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906"/>
            <a:ext cx="10515600" cy="4734057"/>
          </a:xfrm>
        </p:spPr>
        <p:txBody>
          <a:bodyPr>
            <a:normAutofit/>
          </a:bodyPr>
          <a:lstStyle/>
          <a:p>
            <a:r>
              <a:rPr lang="en-US" sz="2400" dirty="0"/>
              <a:t>Background for Civil Rights Requirements</a:t>
            </a:r>
          </a:p>
          <a:p>
            <a:r>
              <a:rPr lang="en-US" sz="2400" dirty="0"/>
              <a:t>Requirements for Contract Agencies</a:t>
            </a:r>
          </a:p>
          <a:p>
            <a:r>
              <a:rPr lang="en-US" sz="2400" dirty="0"/>
              <a:t>2022-2025 Compliance Period</a:t>
            </a:r>
          </a:p>
          <a:p>
            <a:r>
              <a:rPr lang="en-US" sz="2400" dirty="0"/>
              <a:t>Letter of Assurance</a:t>
            </a:r>
          </a:p>
          <a:p>
            <a:r>
              <a:rPr lang="en-US" sz="2400" dirty="0"/>
              <a:t>Civil Rights Compliance Plan</a:t>
            </a:r>
          </a:p>
          <a:p>
            <a:r>
              <a:rPr lang="en-US" sz="2400" dirty="0"/>
              <a:t>Civil Rights Data Analysis</a:t>
            </a:r>
          </a:p>
          <a:p>
            <a:r>
              <a:rPr lang="en-US" sz="2400" dirty="0"/>
              <a:t>Civil Rights Training</a:t>
            </a:r>
          </a:p>
          <a:p>
            <a:r>
              <a:rPr lang="en-US" sz="2400" dirty="0"/>
              <a:t>Civil Rights Monitoring and Complaints</a:t>
            </a:r>
          </a:p>
          <a:p>
            <a:r>
              <a:rPr lang="en-US" sz="2400" dirty="0"/>
              <a:t>Other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680E3-583F-4801-A931-EAAB3594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726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D107E-6EC5-4EA4-A4C8-34EDF0F43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Background for Civil Rights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3A2B8-7B58-4D6C-A2A1-E235AEC85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4"/>
          </a:xfrm>
        </p:spPr>
        <p:txBody>
          <a:bodyPr/>
          <a:lstStyle/>
          <a:p>
            <a:r>
              <a:rPr lang="en-US" dirty="0"/>
              <a:t>Agencies receiving federal funds must comply with federal civil rights requirements and ensure compliance by contractors</a:t>
            </a:r>
          </a:p>
          <a:p>
            <a:r>
              <a:rPr lang="en-US" dirty="0"/>
              <a:t>DCF and DHS issue joint instructions to contract agencies</a:t>
            </a:r>
          </a:p>
          <a:p>
            <a:r>
              <a:rPr lang="en-US" dirty="0"/>
              <a:t>DWD no longer participating in the joint instructions</a:t>
            </a:r>
          </a:p>
          <a:p>
            <a:r>
              <a:rPr lang="en-US" dirty="0"/>
              <a:t>Instructions cover multi-year period:</a:t>
            </a:r>
          </a:p>
          <a:p>
            <a:pPr lvl="1"/>
            <a:r>
              <a:rPr lang="en-US" dirty="0"/>
              <a:t>Current period covers 2018 – 2021 (DCF, DHS and DWD)</a:t>
            </a:r>
          </a:p>
          <a:p>
            <a:pPr lvl="1"/>
            <a:r>
              <a:rPr lang="en-US" dirty="0"/>
              <a:t>New period covers 2022 – 2025 (DCF and DHS only)</a:t>
            </a:r>
          </a:p>
          <a:p>
            <a:r>
              <a:rPr lang="en-US" dirty="0"/>
              <a:t>Includes programs funded by US DHHS and USDA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468A0-C1E0-4E08-B225-D1C4D804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6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52CC-1800-43D5-A9BB-CAB30F5E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Contract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23AB-DB99-48EB-A06F-4034BC4C7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185"/>
            <a:ext cx="10515600" cy="4641778"/>
          </a:xfrm>
        </p:spPr>
        <p:txBody>
          <a:bodyPr/>
          <a:lstStyle/>
          <a:p>
            <a:r>
              <a:rPr lang="en-US" dirty="0"/>
              <a:t>Submit Letter of Assurance that agency complies with civil rights requirements</a:t>
            </a:r>
          </a:p>
          <a:p>
            <a:r>
              <a:rPr lang="en-US" dirty="0"/>
              <a:t>Designate Equal Opportunity Coordinator and LEP Coordinator for the agency</a:t>
            </a:r>
          </a:p>
          <a:p>
            <a:r>
              <a:rPr lang="en-US" dirty="0"/>
              <a:t>Complete Civil Rights Compliance Plan for agency covering all programs to evaluate compliance with requirements</a:t>
            </a:r>
          </a:p>
          <a:p>
            <a:r>
              <a:rPr lang="en-US" dirty="0"/>
              <a:t>Agency staff complete civil rights training</a:t>
            </a:r>
          </a:p>
          <a:p>
            <a:r>
              <a:rPr lang="en-US" dirty="0"/>
              <a:t>Cooperate with civil rights monitoring and complaint investigations by DCF and DHS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F07B5-8E93-4517-A06A-5A1CD34B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7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1CB2-DAF5-4120-98BE-65F6E562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2022-2025 Compliance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E935D-BDE8-427B-BC29-4C5A055F7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Instructions issued by DCF and DHS in November 2021</a:t>
            </a:r>
          </a:p>
          <a:p>
            <a:r>
              <a:rPr lang="en-US" dirty="0"/>
              <a:t>Letters of Assurance (LOAs) due by January 24, 2022</a:t>
            </a:r>
          </a:p>
          <a:p>
            <a:pPr lvl="1"/>
            <a:r>
              <a:rPr lang="en-US" dirty="0"/>
              <a:t>LOAs for new contractors due by 15</a:t>
            </a:r>
            <a:r>
              <a:rPr lang="en-US" baseline="30000" dirty="0"/>
              <a:t>th</a:t>
            </a:r>
            <a:r>
              <a:rPr lang="en-US" dirty="0"/>
              <a:t> business day after contract start</a:t>
            </a:r>
          </a:p>
          <a:p>
            <a:r>
              <a:rPr lang="en-US" dirty="0"/>
              <a:t>Complete Civil Rights Compliance Plans by March 31, 2022</a:t>
            </a:r>
          </a:p>
          <a:p>
            <a:pPr lvl="1"/>
            <a:r>
              <a:rPr lang="en-US" dirty="0"/>
              <a:t>Keep plan on file at agency</a:t>
            </a:r>
          </a:p>
          <a:p>
            <a:pPr lvl="1"/>
            <a:r>
              <a:rPr lang="en-US" dirty="0"/>
              <a:t>Provide plan upon request</a:t>
            </a:r>
          </a:p>
          <a:p>
            <a:r>
              <a:rPr lang="en-US" dirty="0"/>
              <a:t>Submit updated LOAs/attachments as needed during period</a:t>
            </a:r>
          </a:p>
          <a:p>
            <a:pPr lvl="1"/>
            <a:r>
              <a:rPr lang="en-US" dirty="0"/>
              <a:t>Submit updates for program or personnel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2B51D-F18C-4884-987A-E0508A14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7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D030-9722-4248-9F71-1B79CBD18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Assurance (LOA)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92145-584C-4995-9DD4-8B9B818CF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625000"/>
          </a:xfrm>
        </p:spPr>
        <p:txBody>
          <a:bodyPr/>
          <a:lstStyle/>
          <a:p>
            <a:r>
              <a:rPr lang="en-US" dirty="0"/>
              <a:t>LOA contains assurances that agency complies with federal civil rights requirements</a:t>
            </a:r>
          </a:p>
          <a:p>
            <a:r>
              <a:rPr lang="en-US" dirty="0"/>
              <a:t>Identifies agency officials:</a:t>
            </a:r>
          </a:p>
          <a:p>
            <a:pPr lvl="1"/>
            <a:r>
              <a:rPr lang="en-US" dirty="0"/>
              <a:t>Agency official with overall responsibility for civil rights compliance</a:t>
            </a:r>
          </a:p>
          <a:p>
            <a:pPr lvl="1"/>
            <a:r>
              <a:rPr lang="en-US" dirty="0"/>
              <a:t>Equal Opportunity Coordinator (EOC) for discrimination complaints</a:t>
            </a:r>
          </a:p>
          <a:p>
            <a:pPr lvl="1"/>
            <a:r>
              <a:rPr lang="en-US" dirty="0"/>
              <a:t>Limited English Proficiency (LEP) Coordinator for language assistance</a:t>
            </a:r>
          </a:p>
          <a:p>
            <a:r>
              <a:rPr lang="en-US" dirty="0"/>
              <a:t>Indicates federally-funded programs operated by agency</a:t>
            </a:r>
          </a:p>
          <a:p>
            <a:r>
              <a:rPr lang="en-US" dirty="0"/>
              <a:t>Indicates funding relationship to state agencies</a:t>
            </a:r>
          </a:p>
          <a:p>
            <a:r>
              <a:rPr lang="en-US" dirty="0"/>
              <a:t>Can do combined LOA for all DCF and DHS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A75D9-9A5F-4D08-B208-96F9FA818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75B24-F832-4417-874D-4FFA153C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Rights Compliance (CRC)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5036A-5E59-4D7B-8BB7-89513D3CF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240"/>
            <a:ext cx="10515600" cy="4683723"/>
          </a:xfrm>
        </p:spPr>
        <p:txBody>
          <a:bodyPr/>
          <a:lstStyle/>
          <a:p>
            <a:r>
              <a:rPr lang="en-US" dirty="0"/>
              <a:t>CRC Plan has two parts:</a:t>
            </a:r>
          </a:p>
          <a:p>
            <a:r>
              <a:rPr lang="en-US" dirty="0"/>
              <a:t>CRC plan template</a:t>
            </a:r>
          </a:p>
          <a:p>
            <a:pPr lvl="1"/>
            <a:r>
              <a:rPr lang="en-US" dirty="0"/>
              <a:t>Template covers multiple CRC topics</a:t>
            </a:r>
          </a:p>
          <a:p>
            <a:pPr lvl="1"/>
            <a:r>
              <a:rPr lang="en-US" dirty="0"/>
              <a:t>Template is checklist with narrative sections</a:t>
            </a:r>
          </a:p>
          <a:p>
            <a:r>
              <a:rPr lang="en-US" dirty="0"/>
              <a:t>Data analyses for customer service and LEP population</a:t>
            </a:r>
          </a:p>
          <a:p>
            <a:pPr lvl="1"/>
            <a:r>
              <a:rPr lang="en-US" dirty="0"/>
              <a:t>Analyses forms include data and narrative sections</a:t>
            </a:r>
          </a:p>
          <a:p>
            <a:pPr lvl="1"/>
            <a:r>
              <a:rPr lang="en-US" dirty="0"/>
              <a:t>Do separate data analyses for each program</a:t>
            </a:r>
          </a:p>
          <a:p>
            <a:r>
              <a:rPr lang="en-US" dirty="0"/>
              <a:t>Can do combined CRC Plan for all DCF and DHS programs</a:t>
            </a:r>
          </a:p>
          <a:p>
            <a:r>
              <a:rPr lang="en-US" dirty="0"/>
              <a:t>Provide CRC plan upon request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4B58C-9796-456E-B29B-379EF61A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7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A64D-09A8-4B77-8A79-34490D40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Sections of the CRC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CA50F-91BC-4400-BB5F-4F7D52943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Nondiscrimination notifications</a:t>
            </a:r>
          </a:p>
          <a:p>
            <a:r>
              <a:rPr lang="en-US" dirty="0"/>
              <a:t>Functions of EOC and LEP Coordinator</a:t>
            </a:r>
          </a:p>
          <a:p>
            <a:r>
              <a:rPr lang="en-US" dirty="0"/>
              <a:t>Meaningful access to services</a:t>
            </a:r>
          </a:p>
          <a:p>
            <a:r>
              <a:rPr lang="en-US" dirty="0"/>
              <a:t>Accessibility of services</a:t>
            </a:r>
          </a:p>
          <a:p>
            <a:r>
              <a:rPr lang="en-US" dirty="0"/>
              <a:t>Discrimination complaints</a:t>
            </a:r>
          </a:p>
          <a:p>
            <a:r>
              <a:rPr lang="en-US" dirty="0"/>
              <a:t>Training for agency staff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10AA8-6C18-4D84-9411-EF8FEDCB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2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D9BC-8912-4E9F-80DD-D012BAAE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Rights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E039D-C437-40CB-8524-07CAE1363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Customer Service Population Data Analysis</a:t>
            </a:r>
          </a:p>
          <a:p>
            <a:pPr lvl="1"/>
            <a:r>
              <a:rPr lang="en-US" dirty="0"/>
              <a:t>Compare demographics of potentially eligible population in the service area with the persons actually served </a:t>
            </a:r>
          </a:p>
          <a:p>
            <a:pPr lvl="1"/>
            <a:r>
              <a:rPr lang="en-US" dirty="0"/>
              <a:t>Analyze underserved and disproportionate populations</a:t>
            </a:r>
          </a:p>
          <a:p>
            <a:pPr lvl="1"/>
            <a:r>
              <a:rPr lang="en-US" dirty="0"/>
              <a:t>Data sources are US Census data and program data reports</a:t>
            </a:r>
          </a:p>
          <a:p>
            <a:r>
              <a:rPr lang="en-US" dirty="0"/>
              <a:t>LEP Customer Data Analysis</a:t>
            </a:r>
          </a:p>
          <a:p>
            <a:pPr lvl="1"/>
            <a:r>
              <a:rPr lang="en-US" dirty="0"/>
              <a:t>Identify primary languages for LEP persons in service area</a:t>
            </a:r>
          </a:p>
          <a:p>
            <a:pPr lvl="1"/>
            <a:r>
              <a:rPr lang="en-US" dirty="0"/>
              <a:t>Use results to determine need for translation of documents or notices</a:t>
            </a:r>
          </a:p>
          <a:p>
            <a:pPr lvl="1"/>
            <a:r>
              <a:rPr lang="en-US" dirty="0"/>
              <a:t>Data sources are US Census data and program data reports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830C0-F78B-4C2D-BC20-23B017FC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3CD2-3739-484B-BF98-89F24E26B62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222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DCF Color Theme">
      <a:dk1>
        <a:sysClr val="windowText" lastClr="000000"/>
      </a:dk1>
      <a:lt1>
        <a:sysClr val="window" lastClr="FFFFFF"/>
      </a:lt1>
      <a:dk2>
        <a:srgbClr val="535E7E"/>
      </a:dk2>
      <a:lt2>
        <a:srgbClr val="E7E6E6"/>
      </a:lt2>
      <a:accent1>
        <a:srgbClr val="2162AE"/>
      </a:accent1>
      <a:accent2>
        <a:srgbClr val="AF394E"/>
      </a:accent2>
      <a:accent3>
        <a:srgbClr val="059C95"/>
      </a:accent3>
      <a:accent4>
        <a:srgbClr val="EE3326"/>
      </a:accent4>
      <a:accent5>
        <a:srgbClr val="FAB01A"/>
      </a:accent5>
      <a:accent6>
        <a:srgbClr val="FFFFFF"/>
      </a:accent6>
      <a:hlink>
        <a:srgbClr val="2162AE"/>
      </a:hlink>
      <a:folHlink>
        <a:srgbClr val="AF394E"/>
      </a:folHlink>
    </a:clrScheme>
    <a:fontScheme name="DCF Fon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D3F9179-804B-45A5-BE9D-69D2FCFCCD56}" vid="{0E493AB2-33A6-4290-B14D-DF1752064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179</TotalTime>
  <Words>807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Roboto</vt:lpstr>
      <vt:lpstr>Office Theme</vt:lpstr>
      <vt:lpstr>Civil Rights Requirements for 2022-2025</vt:lpstr>
      <vt:lpstr>Topics for Presentation</vt:lpstr>
      <vt:lpstr>Background for Civil Rights Requirements</vt:lpstr>
      <vt:lpstr>Requirements for Contract Agencies</vt:lpstr>
      <vt:lpstr>2022-2025 Compliance Period</vt:lpstr>
      <vt:lpstr>Letter of Assurance (LOA)</vt:lpstr>
      <vt:lpstr>Civil Rights Compliance (CRC) Plan</vt:lpstr>
      <vt:lpstr>Topic Sections of the CRC Plan</vt:lpstr>
      <vt:lpstr>Civil Rights Data Analysis</vt:lpstr>
      <vt:lpstr>Civil Rights Data Analysis, cont.</vt:lpstr>
      <vt:lpstr>Civil Rights Training</vt:lpstr>
      <vt:lpstr>Civil Rights Monitoring and Complaints</vt:lpstr>
      <vt:lpstr>Other Requirements</vt:lpstr>
      <vt:lpstr>Resources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Requirements for 2022-2025</dc:title>
  <dc:creator>Tuohy, John O - DCF</dc:creator>
  <cp:lastModifiedBy>Tuohy, John O - DCF</cp:lastModifiedBy>
  <cp:revision>28</cp:revision>
  <cp:lastPrinted>2020-01-13T17:23:49Z</cp:lastPrinted>
  <dcterms:created xsi:type="dcterms:W3CDTF">2021-08-10T19:51:44Z</dcterms:created>
  <dcterms:modified xsi:type="dcterms:W3CDTF">2021-09-16T20:12:47Z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34291BD2-635F-4703-904B-5E93D8E24022</vt:lpwstr>
  </property>
  <property fmtid="{D5CDD505-2E9C-101B-9397-08002B2CF9AE}" pid="3" name="ArticulatePath">
    <vt:lpwstr>DCF Power Point Template</vt:lpwstr>
  </property>
</Properties>
</file>